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10-3.png>
</file>

<file path=ppt/media/image-2-1.png>
</file>

<file path=ppt/media/image-2-2.png>
</file>

<file path=ppt/media/image-2-3.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6-3.png>
</file>

<file path=ppt/media/image-7-1.png>
</file>

<file path=ppt/media/image-7-2.png>
</file>

<file path=ppt/media/image-7-3.png>
</file>

<file path=ppt/media/image-7-4.png>
</file>

<file path=ppt/media/image-7-5.png>
</file>

<file path=ppt/media/image-8-1.png>
</file>

<file path=ppt/media/image-8-2.png>
</file>

<file path=ppt/media/image-8-3.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5" Type="http://schemas.openxmlformats.org/officeDocument/2006/relationships/slideLayout" Target="../slideLayouts/slideLayout1.xml"/><Relationship Id="rId6"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7" Type="http://schemas.openxmlformats.org/officeDocument/2006/relationships/slideLayout" Target="../slideLayouts/slideLayout1.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5" Type="http://schemas.openxmlformats.org/officeDocument/2006/relationships/slideLayout" Target="../slideLayouts/slideLayout1.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534722"/>
            <a:ext cx="4443889"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AI and Its Types</a:t>
            </a:r>
            <a:endParaRPr lang="en-US" sz="4374" dirty="0"/>
          </a:p>
        </p:txBody>
      </p:sp>
      <p:sp>
        <p:nvSpPr>
          <p:cNvPr id="6" name="Text 2"/>
          <p:cNvSpPr/>
          <p:nvPr/>
        </p:nvSpPr>
        <p:spPr>
          <a:xfrm>
            <a:off x="833199" y="3562350"/>
            <a:ext cx="7477601" cy="2132409"/>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Artificial Intelligence (AI) involves the development of computer systems capable of performing tasks that require human intelligence, such as learning, understanding natural language, pattern recognition, problem-solving, and decision-making. There are two main types of AI: Narrow AI (Weak AI) and Artificial General Intelligence (AGI). AI can also be categorized based on functionality into Machine Learning (ML), Natural Language Processing (NLP), Computer Vision, Robotics, and Expert Systems.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534722"/>
            <a:ext cx="4443889"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The Future of AI</a:t>
            </a:r>
            <a:endParaRPr lang="en-US" sz="4374" dirty="0"/>
          </a:p>
        </p:txBody>
      </p:sp>
      <p:sp>
        <p:nvSpPr>
          <p:cNvPr id="6" name="Text 2"/>
          <p:cNvSpPr/>
          <p:nvPr/>
        </p:nvSpPr>
        <p:spPr>
          <a:xfrm>
            <a:off x="833199" y="3562350"/>
            <a:ext cx="7477601" cy="2132409"/>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future of AI holds immense potential. Advancements in machine learning, robotics, and natural language processing will drive the development of more intelligent and human-like AI systems. Ethical considerations, responsible development, and addressing potential societal impacts will become crucial. As AI continues to evolve, it will reshape industries, redefine work processes, and pave the way for new innovations, all aimed at improving human lives.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0" y="0"/>
            <a:ext cx="14630400" cy="2777490"/>
          </a:xfrm>
          <a:prstGeom prst="rect">
            <a:avLst/>
          </a:prstGeom>
        </p:spPr>
      </p:pic>
      <p:sp>
        <p:nvSpPr>
          <p:cNvPr id="5" name="Text 1"/>
          <p:cNvSpPr/>
          <p:nvPr/>
        </p:nvSpPr>
        <p:spPr>
          <a:xfrm>
            <a:off x="2624376" y="3923467"/>
            <a:ext cx="4443889"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AI Chatbots</a:t>
            </a:r>
            <a:endParaRPr lang="en-US" sz="4374" dirty="0"/>
          </a:p>
        </p:txBody>
      </p:sp>
      <p:sp>
        <p:nvSpPr>
          <p:cNvPr id="6" name="Text 2"/>
          <p:cNvSpPr/>
          <p:nvPr/>
        </p:nvSpPr>
        <p:spPr>
          <a:xfrm>
            <a:off x="2624376" y="4951095"/>
            <a:ext cx="9381649" cy="2132409"/>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AI chatbots are computer programs that simulate conversation with human users. They use Natural Language Processing (NLP) and Machine Learning (ML) to understand user input, recognize patterns, and generate appropriate responses. Chatbots offer features such as intent recognition, context awareness, multi-turn conversations, and task automation. With applications in customer support, e-commerce, healthcare, finance, and more, chatbots provide businesses with a scalable way to engage with users and streamline processes.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841058"/>
            <a:ext cx="6248400"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Creating an AI Chatbot</a:t>
            </a:r>
            <a:endParaRPr lang="en-US" sz="4374" dirty="0"/>
          </a:p>
        </p:txBody>
      </p:sp>
      <p:sp>
        <p:nvSpPr>
          <p:cNvPr id="5" name="Shape 2"/>
          <p:cNvSpPr/>
          <p:nvPr/>
        </p:nvSpPr>
        <p:spPr>
          <a:xfrm>
            <a:off x="2624376" y="1979771"/>
            <a:ext cx="4579739" cy="2593300"/>
          </a:xfrm>
          <a:prstGeom prst="roundRect">
            <a:avLst>
              <a:gd name="adj" fmla="val 3856"/>
            </a:avLst>
          </a:prstGeom>
          <a:solidFill>
            <a:srgbClr val="542C49"/>
          </a:solidFill>
          <a:ln w="13811">
            <a:solidFill>
              <a:srgbClr val="643557"/>
            </a:solidFill>
            <a:prstDash val="solid"/>
          </a:ln>
        </p:spPr>
      </p:sp>
      <p:sp>
        <p:nvSpPr>
          <p:cNvPr id="6" name="Text 3"/>
          <p:cNvSpPr/>
          <p:nvPr/>
        </p:nvSpPr>
        <p:spPr>
          <a:xfrm>
            <a:off x="2860358" y="2215753"/>
            <a:ext cx="4107775" cy="832961"/>
          </a:xfrm>
          <a:prstGeom prst="rect">
            <a:avLst/>
          </a:prstGeom>
          <a:noFill/>
          <a:ln/>
        </p:spPr>
        <p:txBody>
          <a:bodyPr wrap="squar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1. Define Purpose and Scope</a:t>
            </a:r>
            <a:endParaRPr lang="en-US" sz="2624" dirty="0"/>
          </a:p>
        </p:txBody>
      </p:sp>
      <p:sp>
        <p:nvSpPr>
          <p:cNvPr id="7" name="Text 4"/>
          <p:cNvSpPr/>
          <p:nvPr/>
        </p:nvSpPr>
        <p:spPr>
          <a:xfrm>
            <a:off x="2860358" y="3270885"/>
            <a:ext cx="410777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Clearly define the chatbot's purpose, tasks, target audience, and capabilities to ensure it meets users' needs.</a:t>
            </a:r>
            <a:endParaRPr lang="en-US" sz="1750" dirty="0"/>
          </a:p>
        </p:txBody>
      </p:sp>
      <p:sp>
        <p:nvSpPr>
          <p:cNvPr id="8" name="Shape 5"/>
          <p:cNvSpPr/>
          <p:nvPr/>
        </p:nvSpPr>
        <p:spPr>
          <a:xfrm>
            <a:off x="7426285" y="1979771"/>
            <a:ext cx="4579739" cy="2593300"/>
          </a:xfrm>
          <a:prstGeom prst="roundRect">
            <a:avLst>
              <a:gd name="adj" fmla="val 3856"/>
            </a:avLst>
          </a:prstGeom>
          <a:solidFill>
            <a:srgbClr val="542C49"/>
          </a:solidFill>
          <a:ln w="13811">
            <a:solidFill>
              <a:srgbClr val="643557"/>
            </a:solidFill>
            <a:prstDash val="solid"/>
          </a:ln>
        </p:spPr>
      </p:sp>
      <p:sp>
        <p:nvSpPr>
          <p:cNvPr id="9" name="Text 6"/>
          <p:cNvSpPr/>
          <p:nvPr/>
        </p:nvSpPr>
        <p:spPr>
          <a:xfrm>
            <a:off x="7662267" y="2215753"/>
            <a:ext cx="4107775" cy="832961"/>
          </a:xfrm>
          <a:prstGeom prst="rect">
            <a:avLst/>
          </a:prstGeom>
          <a:noFill/>
          <a:ln/>
        </p:spPr>
        <p:txBody>
          <a:bodyPr wrap="squar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2. Choose a Development Platform</a:t>
            </a:r>
            <a:endParaRPr lang="en-US" sz="2624" dirty="0"/>
          </a:p>
        </p:txBody>
      </p:sp>
      <p:sp>
        <p:nvSpPr>
          <p:cNvPr id="10" name="Text 7"/>
          <p:cNvSpPr/>
          <p:nvPr/>
        </p:nvSpPr>
        <p:spPr>
          <a:xfrm>
            <a:off x="7662267" y="3270885"/>
            <a:ext cx="410777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Select a development platform or framework, such as NLP APIs or bot frameworks, for building the chatbot.</a:t>
            </a:r>
            <a:endParaRPr lang="en-US" sz="1750" dirty="0"/>
          </a:p>
        </p:txBody>
      </p:sp>
      <p:sp>
        <p:nvSpPr>
          <p:cNvPr id="11" name="Shape 8"/>
          <p:cNvSpPr/>
          <p:nvPr/>
        </p:nvSpPr>
        <p:spPr>
          <a:xfrm>
            <a:off x="2624376" y="4795242"/>
            <a:ext cx="4579739" cy="2593300"/>
          </a:xfrm>
          <a:prstGeom prst="roundRect">
            <a:avLst>
              <a:gd name="adj" fmla="val 3856"/>
            </a:avLst>
          </a:prstGeom>
          <a:solidFill>
            <a:srgbClr val="542C49"/>
          </a:solidFill>
          <a:ln w="13811">
            <a:solidFill>
              <a:srgbClr val="643557"/>
            </a:solidFill>
            <a:prstDash val="solid"/>
          </a:ln>
        </p:spPr>
      </p:sp>
      <p:sp>
        <p:nvSpPr>
          <p:cNvPr id="12" name="Text 9"/>
          <p:cNvSpPr/>
          <p:nvPr/>
        </p:nvSpPr>
        <p:spPr>
          <a:xfrm>
            <a:off x="2860358" y="5031224"/>
            <a:ext cx="4107775" cy="832961"/>
          </a:xfrm>
          <a:prstGeom prst="rect">
            <a:avLst/>
          </a:prstGeom>
          <a:noFill/>
          <a:ln/>
        </p:spPr>
        <p:txBody>
          <a:bodyPr wrap="squar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3. Design Conversational Flow</a:t>
            </a:r>
            <a:endParaRPr lang="en-US" sz="2624" dirty="0"/>
          </a:p>
        </p:txBody>
      </p:sp>
      <p:sp>
        <p:nvSpPr>
          <p:cNvPr id="13" name="Text 10"/>
          <p:cNvSpPr/>
          <p:nvPr/>
        </p:nvSpPr>
        <p:spPr>
          <a:xfrm>
            <a:off x="2860358" y="6086356"/>
            <a:ext cx="410777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Plan the chatbot's conversational flow, defining user intents, dialogues, and response logic for a smooth user experience.</a:t>
            </a:r>
            <a:endParaRPr lang="en-US" sz="1750" dirty="0"/>
          </a:p>
        </p:txBody>
      </p:sp>
      <p:sp>
        <p:nvSpPr>
          <p:cNvPr id="14" name="Shape 11"/>
          <p:cNvSpPr/>
          <p:nvPr/>
        </p:nvSpPr>
        <p:spPr>
          <a:xfrm>
            <a:off x="7426285" y="4795242"/>
            <a:ext cx="4579739" cy="2593300"/>
          </a:xfrm>
          <a:prstGeom prst="roundRect">
            <a:avLst>
              <a:gd name="adj" fmla="val 3856"/>
            </a:avLst>
          </a:prstGeom>
          <a:solidFill>
            <a:srgbClr val="542C49"/>
          </a:solidFill>
          <a:ln w="13811">
            <a:solidFill>
              <a:srgbClr val="643557"/>
            </a:solidFill>
            <a:prstDash val="solid"/>
          </a:ln>
        </p:spPr>
      </p:sp>
      <p:sp>
        <p:nvSpPr>
          <p:cNvPr id="15" name="Text 12"/>
          <p:cNvSpPr/>
          <p:nvPr/>
        </p:nvSpPr>
        <p:spPr>
          <a:xfrm>
            <a:off x="7662267" y="5031224"/>
            <a:ext cx="3291840" cy="416481"/>
          </a:xfrm>
          <a:prstGeom prst="rect">
            <a:avLst/>
          </a:prstGeom>
          <a:noFill/>
          <a:ln/>
        </p:spPr>
        <p:txBody>
          <a:bodyPr wrap="non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4. Build the Chatbot</a:t>
            </a:r>
            <a:endParaRPr lang="en-US" sz="2624" dirty="0"/>
          </a:p>
        </p:txBody>
      </p:sp>
      <p:sp>
        <p:nvSpPr>
          <p:cNvPr id="16" name="Text 13"/>
          <p:cNvSpPr/>
          <p:nvPr/>
        </p:nvSpPr>
        <p:spPr>
          <a:xfrm>
            <a:off x="7662267" y="5669875"/>
            <a:ext cx="410777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Develop the chatbot using the chosen platform, creating conversation scripts and implementing response logic.</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1049298"/>
            <a:ext cx="8481060"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Creating an AI Chatbot (contd.)</a:t>
            </a:r>
            <a:endParaRPr lang="en-US" sz="4374" dirty="0"/>
          </a:p>
        </p:txBody>
      </p:sp>
      <p:sp>
        <p:nvSpPr>
          <p:cNvPr id="5" name="Shape 2"/>
          <p:cNvSpPr/>
          <p:nvPr/>
        </p:nvSpPr>
        <p:spPr>
          <a:xfrm>
            <a:off x="2624376" y="2188012"/>
            <a:ext cx="4579739" cy="2593300"/>
          </a:xfrm>
          <a:prstGeom prst="roundRect">
            <a:avLst>
              <a:gd name="adj" fmla="val 3856"/>
            </a:avLst>
          </a:prstGeom>
          <a:solidFill>
            <a:srgbClr val="542C49"/>
          </a:solidFill>
          <a:ln w="13811">
            <a:solidFill>
              <a:srgbClr val="643557"/>
            </a:solidFill>
            <a:prstDash val="solid"/>
          </a:ln>
        </p:spPr>
      </p:sp>
      <p:sp>
        <p:nvSpPr>
          <p:cNvPr id="6" name="Text 3"/>
          <p:cNvSpPr/>
          <p:nvPr/>
        </p:nvSpPr>
        <p:spPr>
          <a:xfrm>
            <a:off x="2860358" y="2423993"/>
            <a:ext cx="2666286" cy="416481"/>
          </a:xfrm>
          <a:prstGeom prst="rect">
            <a:avLst/>
          </a:prstGeom>
          <a:noFill/>
          <a:ln/>
        </p:spPr>
        <p:txBody>
          <a:bodyPr wrap="non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5. Integrate NLP</a:t>
            </a:r>
            <a:endParaRPr lang="en-US" sz="2624" dirty="0"/>
          </a:p>
        </p:txBody>
      </p:sp>
      <p:sp>
        <p:nvSpPr>
          <p:cNvPr id="7" name="Text 4"/>
          <p:cNvSpPr/>
          <p:nvPr/>
        </p:nvSpPr>
        <p:spPr>
          <a:xfrm>
            <a:off x="2860358" y="3062645"/>
            <a:ext cx="410777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Integrate Natural Language Processing (NLP) capabilities into the chatbot to accurately interpret and respond to user messages.</a:t>
            </a:r>
            <a:endParaRPr lang="en-US" sz="1750" dirty="0"/>
          </a:p>
        </p:txBody>
      </p:sp>
      <p:sp>
        <p:nvSpPr>
          <p:cNvPr id="8" name="Shape 5"/>
          <p:cNvSpPr/>
          <p:nvPr/>
        </p:nvSpPr>
        <p:spPr>
          <a:xfrm>
            <a:off x="7426285" y="2188012"/>
            <a:ext cx="4579739" cy="2593300"/>
          </a:xfrm>
          <a:prstGeom prst="roundRect">
            <a:avLst>
              <a:gd name="adj" fmla="val 3856"/>
            </a:avLst>
          </a:prstGeom>
          <a:solidFill>
            <a:srgbClr val="542C49"/>
          </a:solidFill>
          <a:ln w="13811">
            <a:solidFill>
              <a:srgbClr val="643557"/>
            </a:solidFill>
            <a:prstDash val="solid"/>
          </a:ln>
        </p:spPr>
      </p:sp>
      <p:sp>
        <p:nvSpPr>
          <p:cNvPr id="9" name="Text 6"/>
          <p:cNvSpPr/>
          <p:nvPr/>
        </p:nvSpPr>
        <p:spPr>
          <a:xfrm>
            <a:off x="7662267" y="2423993"/>
            <a:ext cx="4107775" cy="832961"/>
          </a:xfrm>
          <a:prstGeom prst="rect">
            <a:avLst/>
          </a:prstGeom>
          <a:noFill/>
          <a:ln/>
        </p:spPr>
        <p:txBody>
          <a:bodyPr wrap="squar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6. Implement Backend Integration</a:t>
            </a:r>
            <a:endParaRPr lang="en-US" sz="2624" dirty="0"/>
          </a:p>
        </p:txBody>
      </p:sp>
      <p:sp>
        <p:nvSpPr>
          <p:cNvPr id="10" name="Text 7"/>
          <p:cNvSpPr/>
          <p:nvPr/>
        </p:nvSpPr>
        <p:spPr>
          <a:xfrm>
            <a:off x="7662267" y="3479125"/>
            <a:ext cx="410777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If needed, implement backend integration to connect the chatbot with external systems or databases for additional functionality.</a:t>
            </a:r>
            <a:endParaRPr lang="en-US" sz="1750" dirty="0"/>
          </a:p>
        </p:txBody>
      </p:sp>
      <p:sp>
        <p:nvSpPr>
          <p:cNvPr id="11" name="Shape 8"/>
          <p:cNvSpPr/>
          <p:nvPr/>
        </p:nvSpPr>
        <p:spPr>
          <a:xfrm>
            <a:off x="2624376" y="5003483"/>
            <a:ext cx="4579739" cy="2176820"/>
          </a:xfrm>
          <a:prstGeom prst="roundRect">
            <a:avLst>
              <a:gd name="adj" fmla="val 4593"/>
            </a:avLst>
          </a:prstGeom>
          <a:solidFill>
            <a:srgbClr val="542C49"/>
          </a:solidFill>
          <a:ln w="13811">
            <a:solidFill>
              <a:srgbClr val="643557"/>
            </a:solidFill>
            <a:prstDash val="solid"/>
          </a:ln>
        </p:spPr>
      </p:sp>
      <p:sp>
        <p:nvSpPr>
          <p:cNvPr id="12" name="Text 9"/>
          <p:cNvSpPr/>
          <p:nvPr/>
        </p:nvSpPr>
        <p:spPr>
          <a:xfrm>
            <a:off x="2860358" y="5239464"/>
            <a:ext cx="2666286" cy="416481"/>
          </a:xfrm>
          <a:prstGeom prst="rect">
            <a:avLst/>
          </a:prstGeom>
          <a:noFill/>
          <a:ln/>
        </p:spPr>
        <p:txBody>
          <a:bodyPr wrap="non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7. Testing</a:t>
            </a:r>
            <a:endParaRPr lang="en-US" sz="2624" dirty="0"/>
          </a:p>
        </p:txBody>
      </p:sp>
      <p:sp>
        <p:nvSpPr>
          <p:cNvPr id="13" name="Text 10"/>
          <p:cNvSpPr/>
          <p:nvPr/>
        </p:nvSpPr>
        <p:spPr>
          <a:xfrm>
            <a:off x="2860358" y="5878116"/>
            <a:ext cx="410777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Thoroughly test the chatbot's responses, scenarios, and fix any bugs or issues to ensure a high-quality user experience.</a:t>
            </a:r>
            <a:endParaRPr lang="en-US" sz="1750" dirty="0"/>
          </a:p>
        </p:txBody>
      </p:sp>
      <p:sp>
        <p:nvSpPr>
          <p:cNvPr id="14" name="Shape 11"/>
          <p:cNvSpPr/>
          <p:nvPr/>
        </p:nvSpPr>
        <p:spPr>
          <a:xfrm>
            <a:off x="7426285" y="5003483"/>
            <a:ext cx="4579739" cy="2176820"/>
          </a:xfrm>
          <a:prstGeom prst="roundRect">
            <a:avLst>
              <a:gd name="adj" fmla="val 4593"/>
            </a:avLst>
          </a:prstGeom>
          <a:solidFill>
            <a:srgbClr val="542C49"/>
          </a:solidFill>
          <a:ln w="13811">
            <a:solidFill>
              <a:srgbClr val="643557"/>
            </a:solidFill>
            <a:prstDash val="solid"/>
          </a:ln>
        </p:spPr>
      </p:sp>
      <p:sp>
        <p:nvSpPr>
          <p:cNvPr id="15" name="Text 12"/>
          <p:cNvSpPr/>
          <p:nvPr/>
        </p:nvSpPr>
        <p:spPr>
          <a:xfrm>
            <a:off x="7662267" y="5239464"/>
            <a:ext cx="2666286" cy="416481"/>
          </a:xfrm>
          <a:prstGeom prst="rect">
            <a:avLst/>
          </a:prstGeom>
          <a:noFill/>
          <a:ln/>
        </p:spPr>
        <p:txBody>
          <a:bodyPr wrap="non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8. Deployment</a:t>
            </a:r>
            <a:endParaRPr lang="en-US" sz="2624" dirty="0"/>
          </a:p>
        </p:txBody>
      </p:sp>
      <p:sp>
        <p:nvSpPr>
          <p:cNvPr id="16" name="Text 13"/>
          <p:cNvSpPr/>
          <p:nvPr/>
        </p:nvSpPr>
        <p:spPr>
          <a:xfrm>
            <a:off x="7662267" y="5878116"/>
            <a:ext cx="410777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Deploy the chatbot on desired platforms or channels for user interaction, making it easily accessible and available.</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871538"/>
            <a:ext cx="8481060"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Creating an AI Chatbot (contd.)</a:t>
            </a:r>
            <a:endParaRPr lang="en-US" sz="4374" dirty="0"/>
          </a:p>
        </p:txBody>
      </p:sp>
      <p:sp>
        <p:nvSpPr>
          <p:cNvPr id="5" name="Shape 2"/>
          <p:cNvSpPr/>
          <p:nvPr/>
        </p:nvSpPr>
        <p:spPr>
          <a:xfrm>
            <a:off x="2624376" y="2010251"/>
            <a:ext cx="4579739" cy="2532221"/>
          </a:xfrm>
          <a:prstGeom prst="roundRect">
            <a:avLst>
              <a:gd name="adj" fmla="val 3949"/>
            </a:avLst>
          </a:prstGeom>
          <a:solidFill>
            <a:srgbClr val="542C49"/>
          </a:solidFill>
          <a:ln w="13811">
            <a:solidFill>
              <a:srgbClr val="643557"/>
            </a:solidFill>
            <a:prstDash val="solid"/>
          </a:ln>
        </p:spPr>
      </p:sp>
      <p:sp>
        <p:nvSpPr>
          <p:cNvPr id="6" name="Text 3"/>
          <p:cNvSpPr/>
          <p:nvPr/>
        </p:nvSpPr>
        <p:spPr>
          <a:xfrm>
            <a:off x="2860358" y="2246233"/>
            <a:ext cx="3977640" cy="416481"/>
          </a:xfrm>
          <a:prstGeom prst="rect">
            <a:avLst/>
          </a:prstGeom>
          <a:noFill/>
          <a:ln/>
        </p:spPr>
        <p:txBody>
          <a:bodyPr wrap="non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9. Monitor and Optimize</a:t>
            </a:r>
            <a:endParaRPr lang="en-US" sz="2624" dirty="0"/>
          </a:p>
        </p:txBody>
      </p:sp>
      <p:sp>
        <p:nvSpPr>
          <p:cNvPr id="7" name="Text 4"/>
          <p:cNvSpPr/>
          <p:nvPr/>
        </p:nvSpPr>
        <p:spPr>
          <a:xfrm>
            <a:off x="2860358" y="2884884"/>
            <a:ext cx="4107775"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Continuously monitor the chatbot's performance, collect user feedback, and optimize its responses and capabilities to enhance the user experience.</a:t>
            </a:r>
            <a:endParaRPr lang="en-US" sz="1750" dirty="0"/>
          </a:p>
        </p:txBody>
      </p:sp>
      <p:sp>
        <p:nvSpPr>
          <p:cNvPr id="8" name="Shape 5"/>
          <p:cNvSpPr/>
          <p:nvPr/>
        </p:nvSpPr>
        <p:spPr>
          <a:xfrm>
            <a:off x="7426285" y="2010251"/>
            <a:ext cx="4579739" cy="2532221"/>
          </a:xfrm>
          <a:prstGeom prst="roundRect">
            <a:avLst>
              <a:gd name="adj" fmla="val 3949"/>
            </a:avLst>
          </a:prstGeom>
          <a:solidFill>
            <a:srgbClr val="542C49"/>
          </a:solidFill>
          <a:ln w="13811">
            <a:solidFill>
              <a:srgbClr val="643557"/>
            </a:solidFill>
            <a:prstDash val="solid"/>
          </a:ln>
        </p:spPr>
      </p:sp>
      <p:sp>
        <p:nvSpPr>
          <p:cNvPr id="9" name="Text 6"/>
          <p:cNvSpPr/>
          <p:nvPr/>
        </p:nvSpPr>
        <p:spPr>
          <a:xfrm>
            <a:off x="7662267" y="2246233"/>
            <a:ext cx="3832860" cy="416481"/>
          </a:xfrm>
          <a:prstGeom prst="rect">
            <a:avLst/>
          </a:prstGeom>
          <a:noFill/>
          <a:ln/>
        </p:spPr>
        <p:txBody>
          <a:bodyPr wrap="non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10. Iterate and Enhance</a:t>
            </a:r>
            <a:endParaRPr lang="en-US" sz="2624" dirty="0"/>
          </a:p>
        </p:txBody>
      </p:sp>
      <p:sp>
        <p:nvSpPr>
          <p:cNvPr id="10" name="Text 7"/>
          <p:cNvSpPr/>
          <p:nvPr/>
        </p:nvSpPr>
        <p:spPr>
          <a:xfrm>
            <a:off x="7662267" y="2884884"/>
            <a:ext cx="4107775"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Iterate on the chatbot based on user feedback and evolving requirements, introducing new features and improving existing capabilities.</a:t>
            </a:r>
            <a:endParaRPr lang="en-US" sz="1750" dirty="0"/>
          </a:p>
        </p:txBody>
      </p:sp>
      <p:sp>
        <p:nvSpPr>
          <p:cNvPr id="11" name="Shape 8"/>
          <p:cNvSpPr/>
          <p:nvPr/>
        </p:nvSpPr>
        <p:spPr>
          <a:xfrm>
            <a:off x="2624376" y="4764643"/>
            <a:ext cx="4579739" cy="2593300"/>
          </a:xfrm>
          <a:prstGeom prst="roundRect">
            <a:avLst>
              <a:gd name="adj" fmla="val 3856"/>
            </a:avLst>
          </a:prstGeom>
          <a:solidFill>
            <a:srgbClr val="542C49"/>
          </a:solidFill>
          <a:ln w="13811">
            <a:solidFill>
              <a:srgbClr val="643557"/>
            </a:solidFill>
            <a:prstDash val="solid"/>
          </a:ln>
        </p:spPr>
      </p:sp>
      <p:sp>
        <p:nvSpPr>
          <p:cNvPr id="12" name="Text 9"/>
          <p:cNvSpPr/>
          <p:nvPr/>
        </p:nvSpPr>
        <p:spPr>
          <a:xfrm>
            <a:off x="2860358" y="5000625"/>
            <a:ext cx="4107775" cy="832961"/>
          </a:xfrm>
          <a:prstGeom prst="rect">
            <a:avLst/>
          </a:prstGeom>
          <a:noFill/>
          <a:ln/>
        </p:spPr>
        <p:txBody>
          <a:bodyPr wrap="squar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11. Security Considerations</a:t>
            </a:r>
            <a:endParaRPr lang="en-US" sz="2624" dirty="0"/>
          </a:p>
        </p:txBody>
      </p:sp>
      <p:sp>
        <p:nvSpPr>
          <p:cNvPr id="13" name="Text 10"/>
          <p:cNvSpPr/>
          <p:nvPr/>
        </p:nvSpPr>
        <p:spPr>
          <a:xfrm>
            <a:off x="2860358" y="6055757"/>
            <a:ext cx="410777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Implement security measures to protect user data and ensure secure communication between the chatbot and users.</a:t>
            </a:r>
            <a:endParaRPr lang="en-US" sz="1750" dirty="0"/>
          </a:p>
        </p:txBody>
      </p:sp>
      <p:sp>
        <p:nvSpPr>
          <p:cNvPr id="14" name="Shape 11"/>
          <p:cNvSpPr/>
          <p:nvPr/>
        </p:nvSpPr>
        <p:spPr>
          <a:xfrm>
            <a:off x="7426285" y="4764643"/>
            <a:ext cx="4579739" cy="2593300"/>
          </a:xfrm>
          <a:prstGeom prst="roundRect">
            <a:avLst>
              <a:gd name="adj" fmla="val 3856"/>
            </a:avLst>
          </a:prstGeom>
          <a:solidFill>
            <a:srgbClr val="542C49"/>
          </a:solidFill>
          <a:ln w="13811">
            <a:solidFill>
              <a:srgbClr val="643557"/>
            </a:solidFill>
            <a:prstDash val="solid"/>
          </a:ln>
        </p:spPr>
      </p:sp>
      <p:sp>
        <p:nvSpPr>
          <p:cNvPr id="15" name="Text 12"/>
          <p:cNvSpPr/>
          <p:nvPr/>
        </p:nvSpPr>
        <p:spPr>
          <a:xfrm>
            <a:off x="7662267" y="5000625"/>
            <a:ext cx="4107775" cy="832961"/>
          </a:xfrm>
          <a:prstGeom prst="rect">
            <a:avLst/>
          </a:prstGeom>
          <a:noFill/>
          <a:ln/>
        </p:spPr>
        <p:txBody>
          <a:bodyPr wrap="square" rtlCol="0" anchor="t"/>
          <a:lstStyle/>
          <a:p>
            <a:pPr indent="0" marL="0">
              <a:lnSpc>
                <a:spcPts val="3281"/>
              </a:lnSpc>
              <a:buNone/>
            </a:pPr>
            <a:r>
              <a:rPr lang="en-US" sz="2624" dirty="0">
                <a:solidFill>
                  <a:srgbClr val="DAD8E9"/>
                </a:solidFill>
                <a:latin typeface="Prompt" pitchFamily="34" charset="0"/>
                <a:ea typeface="Prompt" pitchFamily="34" charset="-122"/>
                <a:cs typeface="Prompt" pitchFamily="34" charset="-120"/>
              </a:rPr>
              <a:t>12. User Training and Documentation</a:t>
            </a:r>
            <a:endParaRPr lang="en-US" sz="2624" dirty="0"/>
          </a:p>
        </p:txBody>
      </p:sp>
      <p:sp>
        <p:nvSpPr>
          <p:cNvPr id="16" name="Text 13"/>
          <p:cNvSpPr/>
          <p:nvPr/>
        </p:nvSpPr>
        <p:spPr>
          <a:xfrm>
            <a:off x="7662267" y="6055757"/>
            <a:ext cx="410777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Provide user training and create documentation to assist users in effectively interacting with the chatbot and its features.</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357080"/>
            <a:ext cx="4443889"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AI in Healthcare</a:t>
            </a:r>
            <a:endParaRPr lang="en-US" sz="4374" dirty="0"/>
          </a:p>
        </p:txBody>
      </p:sp>
      <p:sp>
        <p:nvSpPr>
          <p:cNvPr id="6" name="Text 2"/>
          <p:cNvSpPr/>
          <p:nvPr/>
        </p:nvSpPr>
        <p:spPr>
          <a:xfrm>
            <a:off x="833199" y="3384709"/>
            <a:ext cx="7477601" cy="2487811"/>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Artificial Intelligence (AI) is transforming the healthcare industry by improving diagnostics, treatment planning, and patient care. AI-powered tools help medical professionals analyze large amounts of medical data, assist in disease detection, and provide personalized treatment recommendations. With its potential to enhance accuracy and efficiency, AI is revolutionizing radiology, drug discovery, genomics, and telemedicine, ultimately leading to better patient outcomes and improved healthcare delivery.</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984409"/>
            <a:ext cx="4443889"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AI in Finance</a:t>
            </a:r>
            <a:endParaRPr lang="en-US" sz="4374" dirty="0"/>
          </a:p>
        </p:txBody>
      </p:sp>
      <p:pic>
        <p:nvPicPr>
          <p:cNvPr id="5" name="Image 1" descr="preencoded.png">    </p:cNvPr>
          <p:cNvPicPr>
            <a:picLocks noChangeAspect="1"/>
          </p:cNvPicPr>
          <p:nvPr/>
        </p:nvPicPr>
        <p:blipFill>
          <a:blip r:embed="rId2"/>
          <a:stretch>
            <a:fillRect/>
          </a:stretch>
        </p:blipFill>
        <p:spPr>
          <a:xfrm>
            <a:off x="2624376" y="2123122"/>
            <a:ext cx="2905006" cy="1795343"/>
          </a:xfrm>
          <a:prstGeom prst="rect">
            <a:avLst/>
          </a:prstGeom>
        </p:spPr>
      </p:pic>
      <p:sp>
        <p:nvSpPr>
          <p:cNvPr id="6" name="Text 2"/>
          <p:cNvSpPr/>
          <p:nvPr/>
        </p:nvSpPr>
        <p:spPr>
          <a:xfrm>
            <a:off x="2624376" y="4196120"/>
            <a:ext cx="2905006" cy="694373"/>
          </a:xfrm>
          <a:prstGeom prst="rect">
            <a:avLst/>
          </a:prstGeom>
          <a:noFill/>
          <a:ln/>
        </p:spPr>
        <p:txBody>
          <a:bodyPr wrap="square" rtlCol="0" anchor="t"/>
          <a:lstStyle/>
          <a:p>
            <a:pPr algn="l" indent="0" marL="0">
              <a:lnSpc>
                <a:spcPts val="2734"/>
              </a:lnSpc>
              <a:buNone/>
            </a:pPr>
            <a:r>
              <a:rPr lang="en-US" sz="2187" dirty="0">
                <a:solidFill>
                  <a:srgbClr val="C6BFEE"/>
                </a:solidFill>
                <a:latin typeface="Prompt" pitchFamily="34" charset="0"/>
                <a:ea typeface="Prompt" pitchFamily="34" charset="-122"/>
                <a:cs typeface="Prompt" pitchFamily="34" charset="-120"/>
              </a:rPr>
              <a:t>Financial Data Analytics</a:t>
            </a:r>
            <a:endParaRPr lang="en-US" sz="2187" dirty="0"/>
          </a:p>
        </p:txBody>
      </p:sp>
      <p:sp>
        <p:nvSpPr>
          <p:cNvPr id="7" name="Text 3"/>
          <p:cNvSpPr/>
          <p:nvPr/>
        </p:nvSpPr>
        <p:spPr>
          <a:xfrm>
            <a:off x="2624376" y="5112663"/>
            <a:ext cx="2905006" cy="2132409"/>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AI is used to analyze complex financial data, identify patterns, and make predictions, aiding in risk assessment, fraud detection, and investment strategies.</a:t>
            </a:r>
            <a:endParaRPr lang="en-US" sz="1750" dirty="0"/>
          </a:p>
        </p:txBody>
      </p:sp>
      <p:pic>
        <p:nvPicPr>
          <p:cNvPr id="8" name="Image 2" descr="preencoded.png">    </p:cNvPr>
          <p:cNvPicPr>
            <a:picLocks noChangeAspect="1"/>
          </p:cNvPicPr>
          <p:nvPr/>
        </p:nvPicPr>
        <p:blipFill>
          <a:blip r:embed="rId3"/>
          <a:stretch>
            <a:fillRect/>
          </a:stretch>
        </p:blipFill>
        <p:spPr>
          <a:xfrm>
            <a:off x="5862638" y="2123122"/>
            <a:ext cx="2905006" cy="1795343"/>
          </a:xfrm>
          <a:prstGeom prst="rect">
            <a:avLst/>
          </a:prstGeom>
        </p:spPr>
      </p:pic>
      <p:sp>
        <p:nvSpPr>
          <p:cNvPr id="9" name="Text 4"/>
          <p:cNvSpPr/>
          <p:nvPr/>
        </p:nvSpPr>
        <p:spPr>
          <a:xfrm>
            <a:off x="5862638" y="4196120"/>
            <a:ext cx="2324100" cy="347186"/>
          </a:xfrm>
          <a:prstGeom prst="rect">
            <a:avLst/>
          </a:prstGeom>
          <a:noFill/>
          <a:ln/>
        </p:spPr>
        <p:txBody>
          <a:bodyPr wrap="none" rtlCol="0" anchor="t"/>
          <a:lstStyle/>
          <a:p>
            <a:pPr algn="l" indent="0" marL="0">
              <a:lnSpc>
                <a:spcPts val="2734"/>
              </a:lnSpc>
              <a:buNone/>
            </a:pPr>
            <a:r>
              <a:rPr lang="en-US" sz="2187" dirty="0">
                <a:solidFill>
                  <a:srgbClr val="C6BFEE"/>
                </a:solidFill>
                <a:latin typeface="Prompt" pitchFamily="34" charset="0"/>
                <a:ea typeface="Prompt" pitchFamily="34" charset="-122"/>
                <a:cs typeface="Prompt" pitchFamily="34" charset="-120"/>
              </a:rPr>
              <a:t>Virtual Assistants</a:t>
            </a:r>
            <a:endParaRPr lang="en-US" sz="2187" dirty="0"/>
          </a:p>
        </p:txBody>
      </p:sp>
      <p:sp>
        <p:nvSpPr>
          <p:cNvPr id="10" name="Text 5"/>
          <p:cNvSpPr/>
          <p:nvPr/>
        </p:nvSpPr>
        <p:spPr>
          <a:xfrm>
            <a:off x="5862638" y="4765477"/>
            <a:ext cx="2905006" cy="2132409"/>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AI chatbots are utilized in the finance industry to provide personalized financial advice to customers, assist with financial transactions, and address customer queries.</a:t>
            </a:r>
            <a:endParaRPr lang="en-US" sz="1750" dirty="0"/>
          </a:p>
        </p:txBody>
      </p:sp>
      <p:pic>
        <p:nvPicPr>
          <p:cNvPr id="11" name="Image 3" descr="preencoded.png">    </p:cNvPr>
          <p:cNvPicPr>
            <a:picLocks noChangeAspect="1"/>
          </p:cNvPicPr>
          <p:nvPr/>
        </p:nvPicPr>
        <p:blipFill>
          <a:blip r:embed="rId4"/>
          <a:stretch>
            <a:fillRect/>
          </a:stretch>
        </p:blipFill>
        <p:spPr>
          <a:xfrm>
            <a:off x="9100899" y="2123122"/>
            <a:ext cx="2905125" cy="1795463"/>
          </a:xfrm>
          <a:prstGeom prst="rect">
            <a:avLst/>
          </a:prstGeom>
        </p:spPr>
      </p:pic>
      <p:sp>
        <p:nvSpPr>
          <p:cNvPr id="12" name="Text 6"/>
          <p:cNvSpPr/>
          <p:nvPr/>
        </p:nvSpPr>
        <p:spPr>
          <a:xfrm>
            <a:off x="9100899" y="4196239"/>
            <a:ext cx="2905125" cy="694373"/>
          </a:xfrm>
          <a:prstGeom prst="rect">
            <a:avLst/>
          </a:prstGeom>
          <a:noFill/>
          <a:ln/>
        </p:spPr>
        <p:txBody>
          <a:bodyPr wrap="square" rtlCol="0" anchor="t"/>
          <a:lstStyle/>
          <a:p>
            <a:pPr algn="l" indent="0" marL="0">
              <a:lnSpc>
                <a:spcPts val="2734"/>
              </a:lnSpc>
              <a:buNone/>
            </a:pPr>
            <a:r>
              <a:rPr lang="en-US" sz="2187" dirty="0">
                <a:solidFill>
                  <a:srgbClr val="C6BFEE"/>
                </a:solidFill>
                <a:latin typeface="Prompt" pitchFamily="34" charset="0"/>
                <a:ea typeface="Prompt" pitchFamily="34" charset="-122"/>
                <a:cs typeface="Prompt" pitchFamily="34" charset="-120"/>
              </a:rPr>
              <a:t>Robotic Process Automation</a:t>
            </a:r>
            <a:endParaRPr lang="en-US" sz="2187" dirty="0"/>
          </a:p>
        </p:txBody>
      </p:sp>
      <p:sp>
        <p:nvSpPr>
          <p:cNvPr id="13" name="Text 7"/>
          <p:cNvSpPr/>
          <p:nvPr/>
        </p:nvSpPr>
        <p:spPr>
          <a:xfrm>
            <a:off x="9100899" y="5112782"/>
            <a:ext cx="2905125" cy="1777008"/>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AI-powered robots automate repetitive tasks in finance, such as data entry, reconciliation, and report generation, improving efficiency and reducing errors.</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1083707"/>
            <a:ext cx="4443889"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AI in Education</a:t>
            </a:r>
            <a:endParaRPr lang="en-US" sz="4374" dirty="0"/>
          </a:p>
        </p:txBody>
      </p:sp>
      <p:sp>
        <p:nvSpPr>
          <p:cNvPr id="6" name="Shape 2"/>
          <p:cNvSpPr/>
          <p:nvPr/>
        </p:nvSpPr>
        <p:spPr>
          <a:xfrm>
            <a:off x="833199" y="2284928"/>
            <a:ext cx="499943" cy="499943"/>
          </a:xfrm>
          <a:prstGeom prst="roundRect">
            <a:avLst>
              <a:gd name="adj" fmla="val 20000"/>
            </a:avLst>
          </a:prstGeom>
          <a:solidFill>
            <a:srgbClr val="542C49"/>
          </a:solidFill>
          <a:ln w="13811">
            <a:solidFill>
              <a:srgbClr val="643557"/>
            </a:solidFill>
            <a:prstDash val="solid"/>
          </a:ln>
        </p:spPr>
      </p:sp>
      <p:sp>
        <p:nvSpPr>
          <p:cNvPr id="7" name="Text 3"/>
          <p:cNvSpPr/>
          <p:nvPr/>
        </p:nvSpPr>
        <p:spPr>
          <a:xfrm>
            <a:off x="1022152" y="2326600"/>
            <a:ext cx="1219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8" name="Text 4"/>
          <p:cNvSpPr/>
          <p:nvPr/>
        </p:nvSpPr>
        <p:spPr>
          <a:xfrm>
            <a:off x="1555313" y="2361248"/>
            <a:ext cx="296418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Personalized Learning</a:t>
            </a:r>
            <a:endParaRPr lang="en-US" sz="2187" dirty="0"/>
          </a:p>
        </p:txBody>
      </p:sp>
      <p:sp>
        <p:nvSpPr>
          <p:cNvPr id="9" name="Text 5"/>
          <p:cNvSpPr/>
          <p:nvPr/>
        </p:nvSpPr>
        <p:spPr>
          <a:xfrm>
            <a:off x="1555313" y="2930604"/>
            <a:ext cx="8584287"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AI-based educational platforms provide personalized learning experiences, adapting content and pacing to individual student needs, improving engagement and outcomes.</a:t>
            </a:r>
            <a:endParaRPr lang="en-US" sz="1750" dirty="0"/>
          </a:p>
        </p:txBody>
      </p:sp>
      <p:sp>
        <p:nvSpPr>
          <p:cNvPr id="10" name="Shape 6"/>
          <p:cNvSpPr/>
          <p:nvPr/>
        </p:nvSpPr>
        <p:spPr>
          <a:xfrm>
            <a:off x="833199" y="4037171"/>
            <a:ext cx="499943" cy="499943"/>
          </a:xfrm>
          <a:prstGeom prst="roundRect">
            <a:avLst>
              <a:gd name="adj" fmla="val 20000"/>
            </a:avLst>
          </a:prstGeom>
          <a:solidFill>
            <a:srgbClr val="542C49"/>
          </a:solidFill>
          <a:ln w="13811">
            <a:solidFill>
              <a:srgbClr val="643557"/>
            </a:solidFill>
            <a:prstDash val="solid"/>
          </a:ln>
        </p:spPr>
      </p:sp>
      <p:sp>
        <p:nvSpPr>
          <p:cNvPr id="11" name="Text 7"/>
          <p:cNvSpPr/>
          <p:nvPr/>
        </p:nvSpPr>
        <p:spPr>
          <a:xfrm>
            <a:off x="984052" y="4078843"/>
            <a:ext cx="1981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2" name="Text 8"/>
          <p:cNvSpPr/>
          <p:nvPr/>
        </p:nvSpPr>
        <p:spPr>
          <a:xfrm>
            <a:off x="1555313" y="4113490"/>
            <a:ext cx="375666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Intelligent Tutoring Systems</a:t>
            </a:r>
            <a:endParaRPr lang="en-US" sz="2187" dirty="0"/>
          </a:p>
        </p:txBody>
      </p:sp>
      <p:sp>
        <p:nvSpPr>
          <p:cNvPr id="13" name="Text 9"/>
          <p:cNvSpPr/>
          <p:nvPr/>
        </p:nvSpPr>
        <p:spPr>
          <a:xfrm>
            <a:off x="1555313" y="4682847"/>
            <a:ext cx="8584287"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AI tutors utilize adaptive algorithms to provide personalized feedback, guidance, and support to students, enhancing their learning journey.</a:t>
            </a:r>
            <a:endParaRPr lang="en-US" sz="1750" dirty="0"/>
          </a:p>
        </p:txBody>
      </p:sp>
      <p:sp>
        <p:nvSpPr>
          <p:cNvPr id="14" name="Shape 10"/>
          <p:cNvSpPr/>
          <p:nvPr/>
        </p:nvSpPr>
        <p:spPr>
          <a:xfrm>
            <a:off x="833199" y="5789414"/>
            <a:ext cx="499943" cy="499943"/>
          </a:xfrm>
          <a:prstGeom prst="roundRect">
            <a:avLst>
              <a:gd name="adj" fmla="val 20000"/>
            </a:avLst>
          </a:prstGeom>
          <a:solidFill>
            <a:srgbClr val="542C49"/>
          </a:solidFill>
          <a:ln w="13811">
            <a:solidFill>
              <a:srgbClr val="643557"/>
            </a:solidFill>
            <a:prstDash val="solid"/>
          </a:ln>
        </p:spPr>
      </p:sp>
      <p:sp>
        <p:nvSpPr>
          <p:cNvPr id="15" name="Text 11"/>
          <p:cNvSpPr/>
          <p:nvPr/>
        </p:nvSpPr>
        <p:spPr>
          <a:xfrm>
            <a:off x="987862" y="5831086"/>
            <a:ext cx="19050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3</a:t>
            </a:r>
            <a:endParaRPr lang="en-US" sz="2624" dirty="0"/>
          </a:p>
        </p:txBody>
      </p:sp>
      <p:sp>
        <p:nvSpPr>
          <p:cNvPr id="16" name="Text 12"/>
          <p:cNvSpPr/>
          <p:nvPr/>
        </p:nvSpPr>
        <p:spPr>
          <a:xfrm>
            <a:off x="1555313" y="5865733"/>
            <a:ext cx="2667000"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Automated Grading</a:t>
            </a:r>
            <a:endParaRPr lang="en-US" sz="2187" dirty="0"/>
          </a:p>
        </p:txBody>
      </p:sp>
      <p:sp>
        <p:nvSpPr>
          <p:cNvPr id="17" name="Text 13"/>
          <p:cNvSpPr/>
          <p:nvPr/>
        </p:nvSpPr>
        <p:spPr>
          <a:xfrm>
            <a:off x="1555313" y="6435090"/>
            <a:ext cx="8584287"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AI systems can automate grading of assignments and tests, freeing up teachers' time and providing efficient and consistent evaluations.</a:t>
            </a:r>
            <a:endParaRPr lang="en-US" sz="1750"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195"/>
          </a:xfrm>
          <a:prstGeom prst="rect">
            <a:avLst/>
          </a:prstGeom>
          <a:solidFill>
            <a:srgbClr val="0B0C23">
              <a:alpha val="75000"/>
            </a:srgbClr>
          </a:solidFill>
          <a:ln w="13692">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10972800" y="0"/>
            <a:ext cx="3657600" cy="8230195"/>
          </a:xfrm>
          <a:prstGeom prst="rect">
            <a:avLst/>
          </a:prstGeom>
        </p:spPr>
      </p:pic>
      <p:sp>
        <p:nvSpPr>
          <p:cNvPr id="5" name="Text 1"/>
          <p:cNvSpPr/>
          <p:nvPr/>
        </p:nvSpPr>
        <p:spPr>
          <a:xfrm>
            <a:off x="851297" y="603766"/>
            <a:ext cx="5219700" cy="686038"/>
          </a:xfrm>
          <a:prstGeom prst="rect">
            <a:avLst/>
          </a:prstGeom>
          <a:noFill/>
          <a:ln/>
        </p:spPr>
        <p:txBody>
          <a:bodyPr wrap="none" rtlCol="0" anchor="t"/>
          <a:lstStyle/>
          <a:p>
            <a:pPr indent="0" marL="0">
              <a:lnSpc>
                <a:spcPts val="5402"/>
              </a:lnSpc>
              <a:buNone/>
            </a:pPr>
            <a:r>
              <a:rPr lang="en-US" sz="4322" dirty="0">
                <a:solidFill>
                  <a:srgbClr val="C6BFEE"/>
                </a:solidFill>
                <a:latin typeface="Prompt" pitchFamily="34" charset="0"/>
                <a:ea typeface="Prompt" pitchFamily="34" charset="-122"/>
                <a:cs typeface="Prompt" pitchFamily="34" charset="-120"/>
              </a:rPr>
              <a:t>AI in Entertainment</a:t>
            </a:r>
            <a:endParaRPr lang="en-US" sz="4322" dirty="0"/>
          </a:p>
        </p:txBody>
      </p:sp>
      <p:sp>
        <p:nvSpPr>
          <p:cNvPr id="6" name="Shape 2"/>
          <p:cNvSpPr/>
          <p:nvPr/>
        </p:nvSpPr>
        <p:spPr>
          <a:xfrm>
            <a:off x="1158716" y="1619131"/>
            <a:ext cx="43815" cy="6007298"/>
          </a:xfrm>
          <a:prstGeom prst="rect">
            <a:avLst/>
          </a:prstGeom>
          <a:solidFill>
            <a:srgbClr val="643557"/>
          </a:solidFill>
          <a:ln/>
        </p:spPr>
      </p:sp>
      <p:sp>
        <p:nvSpPr>
          <p:cNvPr id="7" name="Shape 3"/>
          <p:cNvSpPr/>
          <p:nvPr/>
        </p:nvSpPr>
        <p:spPr>
          <a:xfrm>
            <a:off x="1427619" y="2015609"/>
            <a:ext cx="768429" cy="43815"/>
          </a:xfrm>
          <a:prstGeom prst="rect">
            <a:avLst/>
          </a:prstGeom>
          <a:solidFill>
            <a:srgbClr val="643557"/>
          </a:solidFill>
          <a:ln/>
        </p:spPr>
      </p:sp>
      <p:sp>
        <p:nvSpPr>
          <p:cNvPr id="8" name="Shape 4"/>
          <p:cNvSpPr/>
          <p:nvPr/>
        </p:nvSpPr>
        <p:spPr>
          <a:xfrm>
            <a:off x="933629" y="1790581"/>
            <a:ext cx="493990" cy="493990"/>
          </a:xfrm>
          <a:prstGeom prst="roundRect">
            <a:avLst>
              <a:gd name="adj" fmla="val 20000"/>
            </a:avLst>
          </a:prstGeom>
          <a:solidFill>
            <a:srgbClr val="542C49"/>
          </a:solidFill>
          <a:ln w="13692">
            <a:solidFill>
              <a:srgbClr val="643557"/>
            </a:solidFill>
            <a:prstDash val="solid"/>
          </a:ln>
        </p:spPr>
      </p:sp>
      <p:sp>
        <p:nvSpPr>
          <p:cNvPr id="9" name="Text 5"/>
          <p:cNvSpPr/>
          <p:nvPr/>
        </p:nvSpPr>
        <p:spPr>
          <a:xfrm>
            <a:off x="1119604" y="1831777"/>
            <a:ext cx="121920" cy="411599"/>
          </a:xfrm>
          <a:prstGeom prst="rect">
            <a:avLst/>
          </a:prstGeom>
          <a:noFill/>
          <a:ln/>
        </p:spPr>
        <p:txBody>
          <a:bodyPr wrap="none" rtlCol="0" anchor="t"/>
          <a:lstStyle/>
          <a:p>
            <a:pPr algn="ctr" indent="0" marL="0">
              <a:lnSpc>
                <a:spcPts val="3241"/>
              </a:lnSpc>
              <a:buNone/>
            </a:pPr>
            <a:r>
              <a:rPr lang="en-US" sz="2593" dirty="0">
                <a:solidFill>
                  <a:srgbClr val="DAD8E9"/>
                </a:solidFill>
                <a:latin typeface="Prompt" pitchFamily="34" charset="0"/>
                <a:ea typeface="Prompt" pitchFamily="34" charset="-122"/>
                <a:cs typeface="Prompt" pitchFamily="34" charset="-120"/>
              </a:rPr>
              <a:t>1</a:t>
            </a:r>
            <a:endParaRPr lang="en-US" sz="2593" dirty="0"/>
          </a:p>
        </p:txBody>
      </p:sp>
      <p:sp>
        <p:nvSpPr>
          <p:cNvPr id="10" name="Text 6"/>
          <p:cNvSpPr/>
          <p:nvPr/>
        </p:nvSpPr>
        <p:spPr>
          <a:xfrm>
            <a:off x="2388156" y="1838682"/>
            <a:ext cx="3474720" cy="343019"/>
          </a:xfrm>
          <a:prstGeom prst="rect">
            <a:avLst/>
          </a:prstGeom>
          <a:noFill/>
          <a:ln/>
        </p:spPr>
        <p:txBody>
          <a:bodyPr wrap="none" rtlCol="0" anchor="t"/>
          <a:lstStyle/>
          <a:p>
            <a:pPr algn="l" indent="0" marL="0">
              <a:lnSpc>
                <a:spcPts val="2701"/>
              </a:lnSpc>
              <a:buNone/>
            </a:pPr>
            <a:r>
              <a:rPr lang="en-US" sz="2161" dirty="0">
                <a:solidFill>
                  <a:srgbClr val="DAD8E9"/>
                </a:solidFill>
                <a:latin typeface="Prompt" pitchFamily="34" charset="0"/>
                <a:ea typeface="Prompt" pitchFamily="34" charset="-122"/>
                <a:cs typeface="Prompt" pitchFamily="34" charset="-120"/>
              </a:rPr>
              <a:t>Recommendation Systems</a:t>
            </a:r>
            <a:endParaRPr lang="en-US" sz="2161" dirty="0"/>
          </a:p>
        </p:txBody>
      </p:sp>
      <p:sp>
        <p:nvSpPr>
          <p:cNvPr id="11" name="Text 7"/>
          <p:cNvSpPr/>
          <p:nvPr/>
        </p:nvSpPr>
        <p:spPr>
          <a:xfrm>
            <a:off x="2388156" y="2401253"/>
            <a:ext cx="7733228" cy="1053703"/>
          </a:xfrm>
          <a:prstGeom prst="rect">
            <a:avLst/>
          </a:prstGeom>
          <a:noFill/>
          <a:ln/>
        </p:spPr>
        <p:txBody>
          <a:bodyPr wrap="square" rtlCol="0" anchor="t"/>
          <a:lstStyle/>
          <a:p>
            <a:pPr algn="l" indent="0" marL="0">
              <a:lnSpc>
                <a:spcPts val="2766"/>
              </a:lnSpc>
              <a:buNone/>
            </a:pPr>
            <a:r>
              <a:rPr lang="en-US" sz="1729" dirty="0">
                <a:solidFill>
                  <a:srgbClr val="DAD8E9"/>
                </a:solidFill>
                <a:latin typeface="Mukta" pitchFamily="34" charset="0"/>
                <a:ea typeface="Mukta" pitchFamily="34" charset="-122"/>
                <a:cs typeface="Mukta" pitchFamily="34" charset="-120"/>
              </a:rPr>
              <a:t>AI algorithms power content recommendation systems in streaming platforms, suggesting personalized movies, shows, and music based on user preferences and behavior.</a:t>
            </a:r>
            <a:endParaRPr lang="en-US" sz="1729" dirty="0"/>
          </a:p>
        </p:txBody>
      </p:sp>
      <p:sp>
        <p:nvSpPr>
          <p:cNvPr id="12" name="Shape 8"/>
          <p:cNvSpPr/>
          <p:nvPr/>
        </p:nvSpPr>
        <p:spPr>
          <a:xfrm>
            <a:off x="1427619" y="4290536"/>
            <a:ext cx="768429" cy="43815"/>
          </a:xfrm>
          <a:prstGeom prst="rect">
            <a:avLst/>
          </a:prstGeom>
          <a:solidFill>
            <a:srgbClr val="643557"/>
          </a:solidFill>
          <a:ln/>
        </p:spPr>
      </p:sp>
      <p:sp>
        <p:nvSpPr>
          <p:cNvPr id="13" name="Shape 9"/>
          <p:cNvSpPr/>
          <p:nvPr/>
        </p:nvSpPr>
        <p:spPr>
          <a:xfrm>
            <a:off x="933629" y="4065508"/>
            <a:ext cx="493990" cy="493990"/>
          </a:xfrm>
          <a:prstGeom prst="roundRect">
            <a:avLst>
              <a:gd name="adj" fmla="val 20000"/>
            </a:avLst>
          </a:prstGeom>
          <a:solidFill>
            <a:srgbClr val="542C49"/>
          </a:solidFill>
          <a:ln w="13692">
            <a:solidFill>
              <a:srgbClr val="643557"/>
            </a:solidFill>
            <a:prstDash val="solid"/>
          </a:ln>
        </p:spPr>
      </p:sp>
      <p:sp>
        <p:nvSpPr>
          <p:cNvPr id="14" name="Text 10"/>
          <p:cNvSpPr/>
          <p:nvPr/>
        </p:nvSpPr>
        <p:spPr>
          <a:xfrm>
            <a:off x="1085314" y="4106704"/>
            <a:ext cx="190500" cy="411599"/>
          </a:xfrm>
          <a:prstGeom prst="rect">
            <a:avLst/>
          </a:prstGeom>
          <a:noFill/>
          <a:ln/>
        </p:spPr>
        <p:txBody>
          <a:bodyPr wrap="none" rtlCol="0" anchor="t"/>
          <a:lstStyle/>
          <a:p>
            <a:pPr algn="ctr" indent="0" marL="0">
              <a:lnSpc>
                <a:spcPts val="3241"/>
              </a:lnSpc>
              <a:buNone/>
            </a:pPr>
            <a:r>
              <a:rPr lang="en-US" sz="2593" dirty="0">
                <a:solidFill>
                  <a:srgbClr val="DAD8E9"/>
                </a:solidFill>
                <a:latin typeface="Prompt" pitchFamily="34" charset="0"/>
                <a:ea typeface="Prompt" pitchFamily="34" charset="-122"/>
                <a:cs typeface="Prompt" pitchFamily="34" charset="-120"/>
              </a:rPr>
              <a:t>2</a:t>
            </a:r>
            <a:endParaRPr lang="en-US" sz="2593" dirty="0"/>
          </a:p>
        </p:txBody>
      </p:sp>
      <p:sp>
        <p:nvSpPr>
          <p:cNvPr id="15" name="Text 11"/>
          <p:cNvSpPr/>
          <p:nvPr/>
        </p:nvSpPr>
        <p:spPr>
          <a:xfrm>
            <a:off x="2388156" y="4113609"/>
            <a:ext cx="2522220" cy="343019"/>
          </a:xfrm>
          <a:prstGeom prst="rect">
            <a:avLst/>
          </a:prstGeom>
          <a:noFill/>
          <a:ln/>
        </p:spPr>
        <p:txBody>
          <a:bodyPr wrap="none" rtlCol="0" anchor="t"/>
          <a:lstStyle/>
          <a:p>
            <a:pPr algn="l" indent="0" marL="0">
              <a:lnSpc>
                <a:spcPts val="2701"/>
              </a:lnSpc>
              <a:buNone/>
            </a:pPr>
            <a:r>
              <a:rPr lang="en-US" sz="2161" dirty="0">
                <a:solidFill>
                  <a:srgbClr val="DAD8E9"/>
                </a:solidFill>
                <a:latin typeface="Prompt" pitchFamily="34" charset="0"/>
                <a:ea typeface="Prompt" pitchFamily="34" charset="-122"/>
                <a:cs typeface="Prompt" pitchFamily="34" charset="-120"/>
              </a:rPr>
              <a:t>Virtual Reality (VR)</a:t>
            </a:r>
            <a:endParaRPr lang="en-US" sz="2161" dirty="0"/>
          </a:p>
        </p:txBody>
      </p:sp>
      <p:sp>
        <p:nvSpPr>
          <p:cNvPr id="16" name="Text 12"/>
          <p:cNvSpPr/>
          <p:nvPr/>
        </p:nvSpPr>
        <p:spPr>
          <a:xfrm>
            <a:off x="2388156" y="4676180"/>
            <a:ext cx="7733228" cy="702469"/>
          </a:xfrm>
          <a:prstGeom prst="rect">
            <a:avLst/>
          </a:prstGeom>
          <a:noFill/>
          <a:ln/>
        </p:spPr>
        <p:txBody>
          <a:bodyPr wrap="square" rtlCol="0" anchor="t"/>
          <a:lstStyle/>
          <a:p>
            <a:pPr algn="l" indent="0" marL="0">
              <a:lnSpc>
                <a:spcPts val="2766"/>
              </a:lnSpc>
              <a:buNone/>
            </a:pPr>
            <a:r>
              <a:rPr lang="en-US" sz="1729" dirty="0">
                <a:solidFill>
                  <a:srgbClr val="DAD8E9"/>
                </a:solidFill>
                <a:latin typeface="Mukta" pitchFamily="34" charset="0"/>
                <a:ea typeface="Mukta" pitchFamily="34" charset="-122"/>
                <a:cs typeface="Mukta" pitchFamily="34" charset="-120"/>
              </a:rPr>
              <a:t>AI is used in VR applications to create realistic virtual environments, enabling immersive gaming experiences, interactive storytelling, and virtual simulations.</a:t>
            </a:r>
            <a:endParaRPr lang="en-US" sz="1729" dirty="0"/>
          </a:p>
        </p:txBody>
      </p:sp>
      <p:sp>
        <p:nvSpPr>
          <p:cNvPr id="17" name="Shape 13"/>
          <p:cNvSpPr/>
          <p:nvPr/>
        </p:nvSpPr>
        <p:spPr>
          <a:xfrm>
            <a:off x="1427619" y="6266497"/>
            <a:ext cx="768429" cy="43815"/>
          </a:xfrm>
          <a:prstGeom prst="rect">
            <a:avLst/>
          </a:prstGeom>
          <a:solidFill>
            <a:srgbClr val="643557"/>
          </a:solidFill>
          <a:ln/>
        </p:spPr>
      </p:sp>
      <p:sp>
        <p:nvSpPr>
          <p:cNvPr id="18" name="Shape 14"/>
          <p:cNvSpPr/>
          <p:nvPr/>
        </p:nvSpPr>
        <p:spPr>
          <a:xfrm>
            <a:off x="933629" y="6041469"/>
            <a:ext cx="493990" cy="493990"/>
          </a:xfrm>
          <a:prstGeom prst="roundRect">
            <a:avLst>
              <a:gd name="adj" fmla="val 20000"/>
            </a:avLst>
          </a:prstGeom>
          <a:solidFill>
            <a:srgbClr val="542C49"/>
          </a:solidFill>
          <a:ln w="13692">
            <a:solidFill>
              <a:srgbClr val="643557"/>
            </a:solidFill>
            <a:prstDash val="solid"/>
          </a:ln>
        </p:spPr>
      </p:sp>
      <p:sp>
        <p:nvSpPr>
          <p:cNvPr id="19" name="Text 15"/>
          <p:cNvSpPr/>
          <p:nvPr/>
        </p:nvSpPr>
        <p:spPr>
          <a:xfrm>
            <a:off x="1085314" y="6082665"/>
            <a:ext cx="190500" cy="411599"/>
          </a:xfrm>
          <a:prstGeom prst="rect">
            <a:avLst/>
          </a:prstGeom>
          <a:noFill/>
          <a:ln/>
        </p:spPr>
        <p:txBody>
          <a:bodyPr wrap="none" rtlCol="0" anchor="t"/>
          <a:lstStyle/>
          <a:p>
            <a:pPr algn="ctr" indent="0" marL="0">
              <a:lnSpc>
                <a:spcPts val="3241"/>
              </a:lnSpc>
              <a:buNone/>
            </a:pPr>
            <a:r>
              <a:rPr lang="en-US" sz="2593" dirty="0">
                <a:solidFill>
                  <a:srgbClr val="DAD8E9"/>
                </a:solidFill>
                <a:latin typeface="Prompt" pitchFamily="34" charset="0"/>
                <a:ea typeface="Prompt" pitchFamily="34" charset="-122"/>
                <a:cs typeface="Prompt" pitchFamily="34" charset="-120"/>
              </a:rPr>
              <a:t>3</a:t>
            </a:r>
            <a:endParaRPr lang="en-US" sz="2593" dirty="0"/>
          </a:p>
        </p:txBody>
      </p:sp>
      <p:sp>
        <p:nvSpPr>
          <p:cNvPr id="20" name="Text 16"/>
          <p:cNvSpPr/>
          <p:nvPr/>
        </p:nvSpPr>
        <p:spPr>
          <a:xfrm>
            <a:off x="2388156" y="6089571"/>
            <a:ext cx="2743200" cy="343019"/>
          </a:xfrm>
          <a:prstGeom prst="rect">
            <a:avLst/>
          </a:prstGeom>
          <a:noFill/>
          <a:ln/>
        </p:spPr>
        <p:txBody>
          <a:bodyPr wrap="none" rtlCol="0" anchor="t"/>
          <a:lstStyle/>
          <a:p>
            <a:pPr algn="l" indent="0" marL="0">
              <a:lnSpc>
                <a:spcPts val="2701"/>
              </a:lnSpc>
              <a:buNone/>
            </a:pPr>
            <a:r>
              <a:rPr lang="en-US" sz="2161" dirty="0">
                <a:solidFill>
                  <a:srgbClr val="DAD8E9"/>
                </a:solidFill>
                <a:latin typeface="Prompt" pitchFamily="34" charset="0"/>
                <a:ea typeface="Prompt" pitchFamily="34" charset="-122"/>
                <a:cs typeface="Prompt" pitchFamily="34" charset="-120"/>
              </a:rPr>
              <a:t>Character Animation</a:t>
            </a:r>
            <a:endParaRPr lang="en-US" sz="2161" dirty="0"/>
          </a:p>
        </p:txBody>
      </p:sp>
      <p:sp>
        <p:nvSpPr>
          <p:cNvPr id="21" name="Text 17"/>
          <p:cNvSpPr/>
          <p:nvPr/>
        </p:nvSpPr>
        <p:spPr>
          <a:xfrm>
            <a:off x="2388156" y="6652141"/>
            <a:ext cx="7733228" cy="702469"/>
          </a:xfrm>
          <a:prstGeom prst="rect">
            <a:avLst/>
          </a:prstGeom>
          <a:noFill/>
          <a:ln/>
        </p:spPr>
        <p:txBody>
          <a:bodyPr wrap="square" rtlCol="0" anchor="t"/>
          <a:lstStyle/>
          <a:p>
            <a:pPr algn="l" indent="0" marL="0">
              <a:lnSpc>
                <a:spcPts val="2766"/>
              </a:lnSpc>
              <a:buNone/>
            </a:pPr>
            <a:r>
              <a:rPr lang="en-US" sz="1729" dirty="0">
                <a:solidFill>
                  <a:srgbClr val="DAD8E9"/>
                </a:solidFill>
                <a:latin typeface="Mukta" pitchFamily="34" charset="0"/>
                <a:ea typeface="Mukta" pitchFamily="34" charset="-122"/>
                <a:cs typeface="Mukta" pitchFamily="34" charset="-120"/>
              </a:rPr>
              <a:t>AI techniques play a crucial role in generating realistic character animations in video games and animated movies, enhancing visual quality and realism.</a:t>
            </a:r>
            <a:endParaRPr lang="en-US" sz="1729"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2023-11-12T16:25:51Z</dcterms:created>
  <dcterms:modified xsi:type="dcterms:W3CDTF">2023-11-12T16:25:51Z</dcterms:modified>
</cp:coreProperties>
</file>